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3" r:id="rId4"/>
    <p:sldId id="262" r:id="rId5"/>
    <p:sldId id="268" r:id="rId6"/>
    <p:sldId id="267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98B"/>
    <a:srgbClr val="00266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E3811-E87D-4BE9-805F-DCA29D047C25}" type="datetimeFigureOut">
              <a:rPr lang="en-GB" smtClean="0"/>
              <a:pPr/>
              <a:t>25/04/2013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3DA06-6ED2-4958-95B3-490FB111588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9474CC-8863-46FA-ACC2-ACC90DE1D60B}" type="slidenum">
              <a:rPr lang="en-GB" smtClean="0"/>
              <a:pPr/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B3A162-9FAF-4B5D-913D-8F6D022C04D6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7108FA-2958-4210-A1F5-9DDB5B03F61A}" type="slidenum">
              <a:rPr lang="en-GB" smtClean="0"/>
              <a:pPr/>
              <a:t>9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8B15-5EEA-4B31-A065-5D73E20B3E5B}" type="datetimeFigureOut">
              <a:rPr lang="en-GB" smtClean="0"/>
              <a:pPr/>
              <a:t>25/04/2013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1714-FEDE-4433-BBAB-6F7952B091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8B15-5EEA-4B31-A065-5D73E20B3E5B}" type="datetimeFigureOut">
              <a:rPr lang="en-GB" smtClean="0"/>
              <a:pPr/>
              <a:t>25/04/2013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1714-FEDE-4433-BBAB-6F7952B091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8B15-5EEA-4B31-A065-5D73E20B3E5B}" type="datetimeFigureOut">
              <a:rPr lang="en-GB" smtClean="0"/>
              <a:pPr/>
              <a:t>25/04/2013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1714-FEDE-4433-BBAB-6F7952B091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2664"/>
              </a:buClr>
              <a:defRPr/>
            </a:lvl1pPr>
            <a:lvl2pPr>
              <a:buClr>
                <a:srgbClr val="002664"/>
              </a:buClr>
              <a:defRPr/>
            </a:lvl2pPr>
            <a:lvl3pPr>
              <a:buClr>
                <a:srgbClr val="002664"/>
              </a:buClr>
              <a:defRPr/>
            </a:lvl3pPr>
            <a:lvl4pPr>
              <a:buClr>
                <a:srgbClr val="002664"/>
              </a:buClr>
              <a:defRPr/>
            </a:lvl4pPr>
            <a:lvl5pPr>
              <a:buClr>
                <a:srgbClr val="002664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8B15-5EEA-4B31-A065-5D73E20B3E5B}" type="datetimeFigureOut">
              <a:rPr lang="en-GB" smtClean="0"/>
              <a:pPr/>
              <a:t>25/04/2013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1714-FEDE-4433-BBAB-6F7952B091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8B15-5EEA-4B31-A065-5D73E20B3E5B}" type="datetimeFigureOut">
              <a:rPr lang="en-GB" smtClean="0"/>
              <a:pPr/>
              <a:t>25/04/2013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1714-FEDE-4433-BBAB-6F7952B091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8B15-5EEA-4B31-A065-5D73E20B3E5B}" type="datetimeFigureOut">
              <a:rPr lang="en-GB" smtClean="0"/>
              <a:pPr/>
              <a:t>25/04/2013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1714-FEDE-4433-BBAB-6F7952B091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8B15-5EEA-4B31-A065-5D73E20B3E5B}" type="datetimeFigureOut">
              <a:rPr lang="en-GB" smtClean="0"/>
              <a:pPr/>
              <a:t>25/04/2013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1714-FEDE-4433-BBAB-6F7952B091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8B15-5EEA-4B31-A065-5D73E20B3E5B}" type="datetimeFigureOut">
              <a:rPr lang="en-GB" smtClean="0"/>
              <a:pPr/>
              <a:t>25/04/2013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1714-FEDE-4433-BBAB-6F7952B091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8B15-5EEA-4B31-A065-5D73E20B3E5B}" type="datetimeFigureOut">
              <a:rPr lang="en-GB" smtClean="0"/>
              <a:pPr/>
              <a:t>25/04/2013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1714-FEDE-4433-BBAB-6F7952B091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8B15-5EEA-4B31-A065-5D73E20B3E5B}" type="datetimeFigureOut">
              <a:rPr lang="en-GB" smtClean="0"/>
              <a:pPr/>
              <a:t>25/04/2013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1714-FEDE-4433-BBAB-6F7952B091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8B15-5EEA-4B31-A065-5D73E20B3E5B}" type="datetimeFigureOut">
              <a:rPr lang="en-GB" smtClean="0"/>
              <a:pPr/>
              <a:t>25/04/2013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1714-FEDE-4433-BBAB-6F7952B091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88B15-5EEA-4B31-A065-5D73E20B3E5B}" type="datetimeFigureOut">
              <a:rPr lang="en-GB" smtClean="0"/>
              <a:pPr/>
              <a:t>25/04/2013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21714-FEDE-4433-BBAB-6F7952B091F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b="1" dirty="0" smtClean="0"/>
              <a:t>Pseudonymisation in ResearchOne Projects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31913" y="3429000"/>
            <a:ext cx="6400800" cy="2736850"/>
          </a:xfrm>
        </p:spPr>
        <p:txBody>
          <a:bodyPr/>
          <a:lstStyle/>
          <a:p>
            <a:pPr eaLnBrk="1" hangingPunct="1"/>
            <a:endParaRPr lang="en-GB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GB" sz="2800" dirty="0" smtClean="0">
                <a:solidFill>
                  <a:schemeClr val="tx1"/>
                </a:solidFill>
              </a:rPr>
              <a:t>Samantha Crossfield</a:t>
            </a:r>
          </a:p>
          <a:p>
            <a:pPr eaLnBrk="1" hangingPunct="1"/>
            <a:r>
              <a:rPr lang="en-GB" sz="400" dirty="0" smtClean="0">
                <a:solidFill>
                  <a:schemeClr val="bg1"/>
                </a:solidFill>
              </a:rPr>
              <a:t>d</a:t>
            </a:r>
            <a:r>
              <a:rPr lang="en-GB" sz="2800" dirty="0" smtClean="0">
                <a:solidFill>
                  <a:schemeClr val="tx1"/>
                </a:solidFill>
              </a:rPr>
              <a:t/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info@researchone.org</a:t>
            </a:r>
          </a:p>
          <a:p>
            <a:pPr eaLnBrk="1" hangingPunct="1"/>
            <a:r>
              <a:rPr lang="en-GB" sz="400" dirty="0" smtClean="0">
                <a:solidFill>
                  <a:schemeClr val="bg1"/>
                </a:solidFill>
              </a:rPr>
              <a:t>d</a:t>
            </a:r>
            <a:endParaRPr lang="en-GB" sz="16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GB" sz="1400" dirty="0" smtClean="0">
                <a:solidFill>
                  <a:schemeClr val="tx1"/>
                </a:solidFill>
              </a:rPr>
              <a:t>Head of ResearchOne, TPP</a:t>
            </a:r>
          </a:p>
          <a:p>
            <a:pPr eaLnBrk="1" hangingPunct="1"/>
            <a:r>
              <a:rPr lang="en-GB" sz="1400" dirty="0" smtClean="0">
                <a:solidFill>
                  <a:schemeClr val="tx1"/>
                </a:solidFill>
              </a:rPr>
              <a:t>Yorkshire Centre for Health Informatics, University of Leeds</a:t>
            </a:r>
          </a:p>
          <a:p>
            <a:pPr eaLnBrk="1" hangingPunct="1"/>
            <a:endParaRPr lang="en-GB" sz="2800" dirty="0" smtClean="0">
              <a:solidFill>
                <a:srgbClr val="696969"/>
              </a:solidFill>
            </a:endParaRPr>
          </a:p>
          <a:p>
            <a:pPr eaLnBrk="1" hangingPunct="1"/>
            <a:endParaRPr lang="en-GB" sz="2800" dirty="0" smtClean="0">
              <a:solidFill>
                <a:srgbClr val="696969"/>
              </a:solidFill>
            </a:endParaRPr>
          </a:p>
        </p:txBody>
      </p:sp>
      <p:pic>
        <p:nvPicPr>
          <p:cNvPr id="2052" name="Picture 4" descr="7.RO.Logo.Transparen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4450"/>
            <a:ext cx="290353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92495" y="445077"/>
            <a:ext cx="5051425" cy="1143000"/>
          </a:xfrm>
        </p:spPr>
        <p:txBody>
          <a:bodyPr/>
          <a:lstStyle/>
          <a:p>
            <a:r>
              <a:rPr lang="en-GB" dirty="0" smtClean="0"/>
              <a:t>Overview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528349" y="1946275"/>
            <a:ext cx="77755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</a:pPr>
            <a:r>
              <a:rPr lang="en-GB" dirty="0"/>
              <a:t> High-quality, ethically-approved database for health and care research</a:t>
            </a:r>
            <a:br>
              <a:rPr lang="en-GB" dirty="0"/>
            </a:br>
            <a:endParaRPr lang="en-GB" dirty="0"/>
          </a:p>
          <a:p>
            <a:pPr eaLnBrk="1" hangingPunct="1">
              <a:buFont typeface="Arial" charset="0"/>
              <a:buChar char="•"/>
            </a:pPr>
            <a:r>
              <a:rPr lang="en-GB" dirty="0"/>
              <a:t> Potential for over 27 million research </a:t>
            </a:r>
            <a:r>
              <a:rPr lang="en-GB" dirty="0" smtClean="0"/>
              <a:t>records from SystmOne</a:t>
            </a:r>
            <a:endParaRPr lang="en-GB" dirty="0"/>
          </a:p>
          <a:p>
            <a:pPr eaLnBrk="1" hangingPunct="1">
              <a:buFont typeface="Arial" charset="0"/>
              <a:buChar char="•"/>
            </a:pPr>
            <a:endParaRPr lang="en-GB" dirty="0"/>
          </a:p>
          <a:p>
            <a:pPr eaLnBrk="1" hangingPunct="1">
              <a:buFont typeface="Arial" charset="0"/>
              <a:buChar char="•"/>
            </a:pPr>
            <a:r>
              <a:rPr lang="en-GB" dirty="0"/>
              <a:t> Not-for-profit enterprise, cost-effective data</a:t>
            </a:r>
            <a:br>
              <a:rPr lang="en-GB" dirty="0"/>
            </a:br>
            <a:endParaRPr lang="en-GB" dirty="0"/>
          </a:p>
          <a:p>
            <a:pPr eaLnBrk="1" hangingPunct="1">
              <a:buFont typeface="Arial" charset="0"/>
              <a:buChar char="•"/>
            </a:pPr>
            <a:r>
              <a:rPr lang="en-GB" dirty="0"/>
              <a:t> De-identified, </a:t>
            </a:r>
            <a:r>
              <a:rPr lang="en-GB" dirty="0" err="1"/>
              <a:t>pseudonymised</a:t>
            </a:r>
            <a:r>
              <a:rPr lang="en-GB" dirty="0"/>
              <a:t> database with </a:t>
            </a:r>
            <a:r>
              <a:rPr lang="en-GB" dirty="0" smtClean="0"/>
              <a:t>ethical </a:t>
            </a:r>
            <a:r>
              <a:rPr lang="en-GB" dirty="0"/>
              <a:t>approval</a:t>
            </a:r>
            <a:br>
              <a:rPr lang="en-GB" dirty="0"/>
            </a:br>
            <a:endParaRPr lang="en-GB" dirty="0"/>
          </a:p>
          <a:p>
            <a:pPr eaLnBrk="1" hangingPunct="1">
              <a:buFont typeface="Arial" charset="0"/>
              <a:buChar char="•"/>
            </a:pPr>
            <a:r>
              <a:rPr lang="en-GB" dirty="0"/>
              <a:t> Provider opt-in, patient opt-out</a:t>
            </a:r>
            <a:br>
              <a:rPr lang="en-GB" dirty="0"/>
            </a:br>
            <a:endParaRPr lang="en-GB" dirty="0"/>
          </a:p>
          <a:p>
            <a:pPr eaLnBrk="1" hangingPunct="1">
              <a:buFont typeface="Arial" charset="0"/>
              <a:buChar char="•"/>
            </a:pPr>
            <a:r>
              <a:rPr lang="en-GB" dirty="0"/>
              <a:t> Support researchers, clinicians and commissioners</a:t>
            </a:r>
            <a:br>
              <a:rPr lang="en-GB" dirty="0"/>
            </a:br>
            <a:endParaRPr lang="en-GB" dirty="0"/>
          </a:p>
          <a:p>
            <a:pPr eaLnBrk="1" hangingPunct="1">
              <a:buFont typeface="Arial" charset="0"/>
              <a:buChar char="•"/>
            </a:pPr>
            <a:r>
              <a:rPr lang="en-GB" dirty="0"/>
              <a:t> How can we help the NHS?</a:t>
            </a:r>
          </a:p>
          <a:p>
            <a:pPr eaLnBrk="1" hangingPunct="1">
              <a:buFont typeface="Arial" charset="0"/>
              <a:buChar char="•"/>
            </a:pPr>
            <a:endParaRPr lang="en-GB" dirty="0"/>
          </a:p>
          <a:p>
            <a:pPr eaLnBrk="1" hangingPunct="1">
              <a:buFont typeface="Arial" charset="0"/>
              <a:buChar char="•"/>
            </a:pPr>
            <a:r>
              <a:rPr lang="en-GB" dirty="0"/>
              <a:t> How can we improve healthcare?</a:t>
            </a:r>
          </a:p>
          <a:p>
            <a:pPr eaLnBrk="1" hangingPunct="1">
              <a:buFont typeface="Arial" charset="0"/>
              <a:buChar char="•"/>
            </a:pPr>
            <a:endParaRPr lang="en-GB" dirty="0"/>
          </a:p>
        </p:txBody>
      </p:sp>
      <p:pic>
        <p:nvPicPr>
          <p:cNvPr id="3076" name="Picture 4" descr="7.RO.Logo.Transparen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069" y="0"/>
            <a:ext cx="290353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7344" t="7602" r="3291"/>
          <a:stretch>
            <a:fillRect/>
          </a:stretch>
        </p:blipFill>
        <p:spPr bwMode="auto">
          <a:xfrm>
            <a:off x="6572252" y="3356263"/>
            <a:ext cx="2476500" cy="302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593465" y="6273800"/>
            <a:ext cx="2425844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Permanent registered GP patients </a:t>
            </a:r>
            <a:r>
              <a:rPr lang="en-GB" sz="1600" dirty="0" smtClean="0"/>
              <a:t>on SystmOne</a:t>
            </a:r>
            <a:endParaRPr lang="en-GB" sz="16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9248" t="11351" r="4041" b="109"/>
          <a:stretch>
            <a:fillRect/>
          </a:stretch>
        </p:blipFill>
        <p:spPr bwMode="auto">
          <a:xfrm>
            <a:off x="6619008" y="51955"/>
            <a:ext cx="2537814" cy="2279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195513" y="239713"/>
            <a:ext cx="7489825" cy="1143000"/>
          </a:xfrm>
        </p:spPr>
        <p:txBody>
          <a:bodyPr/>
          <a:lstStyle/>
          <a:p>
            <a:r>
              <a:rPr lang="en-GB" sz="3600" smtClean="0"/>
              <a:t>Ethics, Confidentiality, Security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3736" cy="4525963"/>
          </a:xfrm>
        </p:spPr>
        <p:txBody>
          <a:bodyPr>
            <a:normAutofit fontScale="92500" lnSpcReduction="10000"/>
          </a:bodyPr>
          <a:lstStyle/>
          <a:p>
            <a:r>
              <a:rPr lang="en-GB" sz="2600" dirty="0" smtClean="0"/>
              <a:t>5 year approval from </a:t>
            </a:r>
            <a:r>
              <a:rPr lang="en-GB" sz="2600" dirty="0" smtClean="0"/>
              <a:t>NRES</a:t>
            </a:r>
          </a:p>
          <a:p>
            <a:pPr lvl="1"/>
            <a:r>
              <a:rPr lang="en-GB" sz="2100" dirty="0" smtClean="0"/>
              <a:t>With advice </a:t>
            </a:r>
            <a:r>
              <a:rPr lang="en-GB" sz="2100" smtClean="0"/>
              <a:t>from CAG/CAT (ECC) </a:t>
            </a:r>
            <a:r>
              <a:rPr lang="en-GB" sz="2100" dirty="0" smtClean="0"/>
              <a:t>that the data is suitably de-identified</a:t>
            </a:r>
            <a:r>
              <a:rPr lang="en-GB" sz="1800" dirty="0" smtClean="0"/>
              <a:t/>
            </a:r>
            <a:br>
              <a:rPr lang="en-GB" sz="1800" dirty="0" smtClean="0"/>
            </a:br>
            <a:endParaRPr lang="en-GB" sz="1800" dirty="0" smtClean="0"/>
          </a:p>
          <a:p>
            <a:r>
              <a:rPr lang="en-GB" sz="2600" dirty="0" smtClean="0"/>
              <a:t>Provider opt-in, Patient opt-out</a:t>
            </a:r>
            <a:br>
              <a:rPr lang="en-GB" sz="2600" dirty="0" smtClean="0"/>
            </a:br>
            <a:endParaRPr lang="en-GB" sz="2600" dirty="0" smtClean="0"/>
          </a:p>
          <a:p>
            <a:r>
              <a:rPr lang="en-GB" sz="2600" dirty="0" smtClean="0"/>
              <a:t>Database &amp; project committees</a:t>
            </a:r>
            <a:br>
              <a:rPr lang="en-GB" sz="2600" dirty="0" smtClean="0"/>
            </a:br>
            <a:endParaRPr lang="en-GB" sz="2600" dirty="0" smtClean="0"/>
          </a:p>
          <a:p>
            <a:r>
              <a:rPr lang="en-GB" sz="2600" dirty="0" smtClean="0"/>
              <a:t>De-identification, </a:t>
            </a:r>
            <a:r>
              <a:rPr lang="en-GB" sz="2600" b="1" dirty="0" smtClean="0">
                <a:solidFill>
                  <a:srgbClr val="002664"/>
                </a:solidFill>
              </a:rPr>
              <a:t>pseudonymisation</a:t>
            </a:r>
            <a:r>
              <a:rPr lang="en-GB" sz="2600" dirty="0" smtClean="0"/>
              <a:t>, K-anonymity,…</a:t>
            </a:r>
            <a:br>
              <a:rPr lang="en-GB" sz="2600" dirty="0" smtClean="0"/>
            </a:br>
            <a:endParaRPr lang="en-GB" sz="2600" dirty="0" smtClean="0"/>
          </a:p>
          <a:p>
            <a:r>
              <a:rPr lang="en-GB" sz="2600" dirty="0" smtClean="0"/>
              <a:t>Industry standard encryption (e.g. AES 256)</a:t>
            </a:r>
            <a:br>
              <a:rPr lang="en-GB" sz="2600" dirty="0" smtClean="0"/>
            </a:br>
            <a:endParaRPr lang="en-GB" sz="2600" dirty="0" smtClean="0"/>
          </a:p>
          <a:p>
            <a:r>
              <a:rPr lang="en-GB" sz="2600" dirty="0" smtClean="0"/>
              <a:t>Leverage existing TPP infrastructure </a:t>
            </a:r>
          </a:p>
        </p:txBody>
      </p:sp>
      <p:pic>
        <p:nvPicPr>
          <p:cNvPr id="15364" name="Picture 4" descr="7.RO.Logo.Transparen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5888"/>
            <a:ext cx="23987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/>
          <p:cNvSpPr/>
          <p:nvPr/>
        </p:nvSpPr>
        <p:spPr>
          <a:xfrm>
            <a:off x="2332038" y="4948238"/>
            <a:ext cx="1909762" cy="17557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 b="1"/>
          </a:p>
        </p:txBody>
      </p:sp>
      <p:sp>
        <p:nvSpPr>
          <p:cNvPr id="25" name="Rounded Rectangle 24"/>
          <p:cNvSpPr/>
          <p:nvPr/>
        </p:nvSpPr>
        <p:spPr>
          <a:xfrm>
            <a:off x="107950" y="808038"/>
            <a:ext cx="4248150" cy="34829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 b="1"/>
          </a:p>
        </p:txBody>
      </p:sp>
      <p:sp>
        <p:nvSpPr>
          <p:cNvPr id="35" name="Rounded Rectangle 34"/>
          <p:cNvSpPr/>
          <p:nvPr/>
        </p:nvSpPr>
        <p:spPr>
          <a:xfrm>
            <a:off x="5662613" y="790575"/>
            <a:ext cx="1997075" cy="5111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 b="1"/>
          </a:p>
        </p:txBody>
      </p:sp>
      <p:pic>
        <p:nvPicPr>
          <p:cNvPr id="10246" name="Picture 7"/>
          <p:cNvPicPr>
            <a:picLocks noChangeAspect="1"/>
          </p:cNvPicPr>
          <p:nvPr/>
        </p:nvPicPr>
        <p:blipFill>
          <a:blip r:embed="rId3" cstate="print"/>
          <a:srcRect l="12819" t="13167" r="16621" b="21313"/>
          <a:stretch>
            <a:fillRect/>
          </a:stretch>
        </p:blipFill>
        <p:spPr bwMode="auto">
          <a:xfrm>
            <a:off x="2771775" y="1135063"/>
            <a:ext cx="11525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5913" y="2559050"/>
            <a:ext cx="925512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Box 15"/>
          <p:cNvSpPr txBox="1">
            <a:spLocks noChangeArrowheads="1"/>
          </p:cNvSpPr>
          <p:nvPr/>
        </p:nvSpPr>
        <p:spPr bwMode="auto">
          <a:xfrm>
            <a:off x="2459038" y="3663950"/>
            <a:ext cx="1800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>
                <a:solidFill>
                  <a:srgbClr val="00598B"/>
                </a:solidFill>
                <a:latin typeface="Trebuchet MS" pitchFamily="34" charset="0"/>
              </a:rPr>
              <a:t>SystmOne Live Backup</a:t>
            </a:r>
          </a:p>
        </p:txBody>
      </p:sp>
      <p:sp>
        <p:nvSpPr>
          <p:cNvPr id="10249" name="TextBox 20"/>
          <p:cNvSpPr txBox="1">
            <a:spLocks noChangeArrowheads="1"/>
          </p:cNvSpPr>
          <p:nvPr/>
        </p:nvSpPr>
        <p:spPr bwMode="auto">
          <a:xfrm>
            <a:off x="631825" y="1155700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>
                <a:solidFill>
                  <a:srgbClr val="00598B"/>
                </a:solidFill>
                <a:latin typeface="Trebuchet MS" pitchFamily="34" charset="0"/>
              </a:rPr>
              <a:t>Live Environment</a:t>
            </a:r>
          </a:p>
        </p:txBody>
      </p:sp>
      <p:pic>
        <p:nvPicPr>
          <p:cNvPr id="10250" name="Picture 2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8200" y="4133850"/>
            <a:ext cx="1601788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ight Arrow 33"/>
          <p:cNvSpPr/>
          <p:nvPr/>
        </p:nvSpPr>
        <p:spPr>
          <a:xfrm rot="1476497">
            <a:off x="2222499" y="2662238"/>
            <a:ext cx="595313" cy="125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 b="1"/>
          </a:p>
        </p:txBody>
      </p:sp>
      <p:sp>
        <p:nvSpPr>
          <p:cNvPr id="36" name="Right Arrow 35"/>
          <p:cNvSpPr/>
          <p:nvPr/>
        </p:nvSpPr>
        <p:spPr>
          <a:xfrm>
            <a:off x="4071938" y="2989263"/>
            <a:ext cx="530225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 b="1"/>
          </a:p>
        </p:txBody>
      </p:sp>
      <p:sp>
        <p:nvSpPr>
          <p:cNvPr id="43" name="Right Arrow 42"/>
          <p:cNvSpPr/>
          <p:nvPr/>
        </p:nvSpPr>
        <p:spPr>
          <a:xfrm>
            <a:off x="5400675" y="2989263"/>
            <a:ext cx="566738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 b="1"/>
          </a:p>
        </p:txBody>
      </p:sp>
      <p:pic>
        <p:nvPicPr>
          <p:cNvPr id="10254" name="Picture 3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78138" y="5500688"/>
            <a:ext cx="80645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4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0425" y="2792413"/>
            <a:ext cx="6604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4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888" y="2544763"/>
            <a:ext cx="115252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ight Arrow 54"/>
          <p:cNvSpPr/>
          <p:nvPr/>
        </p:nvSpPr>
        <p:spPr>
          <a:xfrm rot="6949724">
            <a:off x="4006850" y="4227513"/>
            <a:ext cx="1303338" cy="125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 b="1"/>
          </a:p>
        </p:txBody>
      </p:sp>
      <p:sp>
        <p:nvSpPr>
          <p:cNvPr id="10258" name="TextBox 60"/>
          <p:cNvSpPr txBox="1">
            <a:spLocks noChangeArrowheads="1"/>
          </p:cNvSpPr>
          <p:nvPr/>
        </p:nvSpPr>
        <p:spPr bwMode="auto">
          <a:xfrm>
            <a:off x="2708275" y="6350000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>
                <a:latin typeface="Trebuchet MS" pitchFamily="34" charset="0"/>
              </a:rPr>
              <a:t>Data Centre 2</a:t>
            </a:r>
          </a:p>
        </p:txBody>
      </p:sp>
      <p:sp>
        <p:nvSpPr>
          <p:cNvPr id="10259" name="TextBox 61"/>
          <p:cNvSpPr txBox="1">
            <a:spLocks noChangeArrowheads="1"/>
          </p:cNvSpPr>
          <p:nvPr/>
        </p:nvSpPr>
        <p:spPr bwMode="auto">
          <a:xfrm>
            <a:off x="431800" y="3829050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>
                <a:latin typeface="Trebuchet MS" pitchFamily="34" charset="0"/>
              </a:rPr>
              <a:t>Data Centre 1</a:t>
            </a:r>
          </a:p>
        </p:txBody>
      </p:sp>
      <p:sp>
        <p:nvSpPr>
          <p:cNvPr id="10260" name="TextBox 62"/>
          <p:cNvSpPr txBox="1">
            <a:spLocks noChangeArrowheads="1"/>
          </p:cNvSpPr>
          <p:nvPr/>
        </p:nvSpPr>
        <p:spPr bwMode="auto">
          <a:xfrm>
            <a:off x="6057900" y="5516563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>
                <a:latin typeface="Trebuchet MS" pitchFamily="34" charset="0"/>
              </a:rPr>
              <a:t>Data Centre 1</a:t>
            </a:r>
          </a:p>
        </p:txBody>
      </p:sp>
      <p:sp>
        <p:nvSpPr>
          <p:cNvPr id="57" name="U-Turn Arrow 56"/>
          <p:cNvSpPr/>
          <p:nvPr/>
        </p:nvSpPr>
        <p:spPr>
          <a:xfrm flipH="1">
            <a:off x="2132013" y="231775"/>
            <a:ext cx="4586287" cy="509588"/>
          </a:xfrm>
          <a:prstGeom prst="uturnArrow">
            <a:avLst>
              <a:gd name="adj1" fmla="val 11593"/>
              <a:gd name="adj2" fmla="val 17319"/>
              <a:gd name="adj3" fmla="val 27560"/>
              <a:gd name="adj4" fmla="val 43750"/>
              <a:gd name="adj5" fmla="val 10000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 b="1">
              <a:solidFill>
                <a:schemeClr val="tx1"/>
              </a:solidFill>
            </a:endParaRPr>
          </a:p>
        </p:txBody>
      </p:sp>
      <p:sp>
        <p:nvSpPr>
          <p:cNvPr id="10262" name="TextBox 13311"/>
          <p:cNvSpPr txBox="1">
            <a:spLocks noChangeArrowheads="1"/>
          </p:cNvSpPr>
          <p:nvPr/>
        </p:nvSpPr>
        <p:spPr bwMode="auto">
          <a:xfrm>
            <a:off x="4170363" y="401638"/>
            <a:ext cx="1508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rgbClr val="00B050"/>
                </a:solidFill>
                <a:latin typeface="Trebuchet MS" pitchFamily="34" charset="0"/>
              </a:rPr>
              <a:t>Iterative Feedback Loop</a:t>
            </a:r>
          </a:p>
        </p:txBody>
      </p:sp>
      <p:sp>
        <p:nvSpPr>
          <p:cNvPr id="13317" name="Circular Arrow 13316"/>
          <p:cNvSpPr/>
          <p:nvPr/>
        </p:nvSpPr>
        <p:spPr>
          <a:xfrm rot="19972998">
            <a:off x="4770438" y="4148283"/>
            <a:ext cx="493712" cy="51117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4690782"/>
              <a:gd name="adj5" fmla="val 1250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 b="1">
              <a:solidFill>
                <a:srgbClr val="00B050"/>
              </a:solidFill>
            </a:endParaRPr>
          </a:p>
        </p:txBody>
      </p:sp>
      <p:sp>
        <p:nvSpPr>
          <p:cNvPr id="10264" name="TextBox 13317"/>
          <p:cNvSpPr txBox="1">
            <a:spLocks noChangeArrowheads="1"/>
          </p:cNvSpPr>
          <p:nvPr/>
        </p:nvSpPr>
        <p:spPr bwMode="auto">
          <a:xfrm>
            <a:off x="4644736" y="4644448"/>
            <a:ext cx="7897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00B050"/>
                </a:solidFill>
                <a:latin typeface="Trebuchet MS" pitchFamily="34" charset="0"/>
              </a:rPr>
              <a:t>Weekly</a:t>
            </a:r>
          </a:p>
        </p:txBody>
      </p:sp>
      <p:sp>
        <p:nvSpPr>
          <p:cNvPr id="10265" name="TextBox 72"/>
          <p:cNvSpPr txBox="1">
            <a:spLocks noChangeArrowheads="1"/>
          </p:cNvSpPr>
          <p:nvPr/>
        </p:nvSpPr>
        <p:spPr bwMode="auto">
          <a:xfrm>
            <a:off x="2568575" y="5099050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>
                <a:solidFill>
                  <a:srgbClr val="00598B"/>
                </a:solidFill>
                <a:latin typeface="Trebuchet MS" pitchFamily="34" charset="0"/>
              </a:rPr>
              <a:t>ResearchOne Link</a:t>
            </a:r>
          </a:p>
        </p:txBody>
      </p:sp>
      <p:sp>
        <p:nvSpPr>
          <p:cNvPr id="10266" name="TextBox 73"/>
          <p:cNvSpPr txBox="1">
            <a:spLocks noChangeArrowheads="1"/>
          </p:cNvSpPr>
          <p:nvPr/>
        </p:nvSpPr>
        <p:spPr bwMode="auto">
          <a:xfrm>
            <a:off x="6084888" y="3744913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>
                <a:solidFill>
                  <a:srgbClr val="00598B"/>
                </a:solidFill>
                <a:latin typeface="Trebuchet MS" pitchFamily="34" charset="0"/>
              </a:rPr>
              <a:t>ResearchOne</a:t>
            </a:r>
          </a:p>
        </p:txBody>
      </p:sp>
      <p:sp>
        <p:nvSpPr>
          <p:cNvPr id="13319" name="Right Arrow 13318"/>
          <p:cNvSpPr/>
          <p:nvPr/>
        </p:nvSpPr>
        <p:spPr>
          <a:xfrm>
            <a:off x="7329488" y="3036888"/>
            <a:ext cx="627062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 b="1"/>
          </a:p>
        </p:txBody>
      </p:sp>
      <p:sp>
        <p:nvSpPr>
          <p:cNvPr id="10268" name="TextBox 75"/>
          <p:cNvSpPr txBox="1">
            <a:spLocks noChangeArrowheads="1"/>
          </p:cNvSpPr>
          <p:nvPr/>
        </p:nvSpPr>
        <p:spPr bwMode="auto">
          <a:xfrm>
            <a:off x="7885113" y="2852738"/>
            <a:ext cx="1312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>
                <a:solidFill>
                  <a:schemeClr val="tx2"/>
                </a:solidFill>
                <a:latin typeface="Trebuchet MS" pitchFamily="34" charset="0"/>
              </a:rPr>
              <a:t>Anonymised Data Extracts</a:t>
            </a:r>
          </a:p>
        </p:txBody>
      </p:sp>
      <p:sp>
        <p:nvSpPr>
          <p:cNvPr id="77" name="Right Arrow 76"/>
          <p:cNvSpPr/>
          <p:nvPr/>
        </p:nvSpPr>
        <p:spPr>
          <a:xfrm rot="2548419">
            <a:off x="7369175" y="3841750"/>
            <a:ext cx="723900" cy="44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 b="1"/>
          </a:p>
        </p:txBody>
      </p:sp>
      <p:sp>
        <p:nvSpPr>
          <p:cNvPr id="10270" name="TextBox 77"/>
          <p:cNvSpPr txBox="1">
            <a:spLocks noChangeArrowheads="1"/>
          </p:cNvSpPr>
          <p:nvPr/>
        </p:nvSpPr>
        <p:spPr bwMode="auto">
          <a:xfrm>
            <a:off x="7962900" y="4005263"/>
            <a:ext cx="11811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>
                <a:solidFill>
                  <a:schemeClr val="tx2"/>
                </a:solidFill>
                <a:latin typeface="Trebuchet MS" pitchFamily="34" charset="0"/>
              </a:rPr>
              <a:t>Analytic work</a:t>
            </a:r>
          </a:p>
        </p:txBody>
      </p:sp>
      <p:sp>
        <p:nvSpPr>
          <p:cNvPr id="79" name="Right Arrow 78"/>
          <p:cNvSpPr/>
          <p:nvPr/>
        </p:nvSpPr>
        <p:spPr>
          <a:xfrm rot="19173765">
            <a:off x="7316788" y="2205038"/>
            <a:ext cx="723900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 b="1"/>
          </a:p>
        </p:txBody>
      </p:sp>
      <p:sp>
        <p:nvSpPr>
          <p:cNvPr id="10272" name="TextBox 79"/>
          <p:cNvSpPr txBox="1">
            <a:spLocks noChangeArrowheads="1"/>
          </p:cNvSpPr>
          <p:nvPr/>
        </p:nvSpPr>
        <p:spPr bwMode="auto">
          <a:xfrm>
            <a:off x="7885113" y="1792288"/>
            <a:ext cx="12890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>
                <a:solidFill>
                  <a:schemeClr val="tx2"/>
                </a:solidFill>
                <a:latin typeface="Trebuchet MS" pitchFamily="34" charset="0"/>
              </a:rPr>
              <a:t>Public Health Surveillance</a:t>
            </a:r>
          </a:p>
        </p:txBody>
      </p:sp>
      <p:pic>
        <p:nvPicPr>
          <p:cNvPr id="10273" name="Picture 36" descr="7.RO.Logo.Transparent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888" y="1136650"/>
            <a:ext cx="136683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/>
          <p:cNvPicPr>
            <a:picLocks noChangeAspect="1"/>
          </p:cNvPicPr>
          <p:nvPr/>
        </p:nvPicPr>
        <p:blipFill>
          <a:blip r:embed="rId10" cstate="print"/>
          <a:srcRect t="-3370"/>
          <a:stretch>
            <a:fillRect/>
          </a:stretch>
        </p:blipFill>
        <p:spPr bwMode="auto">
          <a:xfrm>
            <a:off x="384465" y="1433945"/>
            <a:ext cx="2001837" cy="1529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Oval 37"/>
          <p:cNvSpPr/>
          <p:nvPr/>
        </p:nvSpPr>
        <p:spPr>
          <a:xfrm>
            <a:off x="4499263" y="2421082"/>
            <a:ext cx="976746" cy="1340427"/>
          </a:xfrm>
          <a:prstGeom prst="ellipse">
            <a:avLst/>
          </a:prstGeom>
          <a:solidFill>
            <a:srgbClr val="00598B">
              <a:alpha val="37000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6782" y="264247"/>
            <a:ext cx="683721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ResearchOne Pseudonymisation</a:t>
            </a:r>
            <a:endParaRPr lang="en-GB" dirty="0"/>
          </a:p>
        </p:txBody>
      </p:sp>
      <p:pic>
        <p:nvPicPr>
          <p:cNvPr id="5" name="Picture 4" descr="7.RO.Logo.Transparen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5888"/>
            <a:ext cx="23987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2119" y="1600200"/>
            <a:ext cx="8582890" cy="4525963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OpenPseudonymiser</a:t>
            </a:r>
            <a:r>
              <a:rPr lang="en-GB" sz="2400" dirty="0" smtClean="0"/>
              <a:t> is the standard for ResearchOne pseudonymisation</a:t>
            </a:r>
          </a:p>
          <a:p>
            <a:r>
              <a:rPr lang="en-GB" sz="2400" dirty="0" smtClean="0"/>
              <a:t>Runs on the database via the open source script</a:t>
            </a:r>
          </a:p>
          <a:p>
            <a:r>
              <a:rPr lang="en-GB" sz="2400" dirty="0" smtClean="0"/>
              <a:t>SystmOne ID</a:t>
            </a:r>
            <a:r>
              <a:rPr lang="en-GB" sz="2400" dirty="0" smtClean="0">
                <a:sym typeface="Wingdings" pitchFamily="2" charset="2"/>
              </a:rPr>
              <a:t></a:t>
            </a:r>
            <a:r>
              <a:rPr lang="en-GB" sz="2400" dirty="0" smtClean="0"/>
              <a:t> automatic pseudonymisation </a:t>
            </a:r>
            <a:r>
              <a:rPr lang="en-GB" sz="2400" dirty="0" smtClean="0">
                <a:sym typeface="Wingdings" pitchFamily="2" charset="2"/>
              </a:rPr>
              <a:t> ResearchOne ID</a:t>
            </a:r>
          </a:p>
          <a:p>
            <a:r>
              <a:rPr lang="en-GB" sz="2400" dirty="0" smtClean="0">
                <a:sym typeface="Wingdings" pitchFamily="2" charset="2"/>
              </a:rPr>
              <a:t>ResearchOne ID + project-specific salt  Project ID</a:t>
            </a:r>
            <a:endParaRPr lang="en-GB" sz="24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145" y="264247"/>
            <a:ext cx="7252855" cy="1143000"/>
          </a:xfrm>
        </p:spPr>
        <p:txBody>
          <a:bodyPr/>
          <a:lstStyle/>
          <a:p>
            <a:r>
              <a:rPr lang="en-GB" dirty="0" smtClean="0"/>
              <a:t>Cohort Pseudonymisation</a:t>
            </a:r>
            <a:endParaRPr lang="en-GB" dirty="0"/>
          </a:p>
        </p:txBody>
      </p:sp>
      <p:pic>
        <p:nvPicPr>
          <p:cNvPr id="4" name="Content Placeholder 3" descr="Pseudonymisation examp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813" y="1392383"/>
            <a:ext cx="8704805" cy="4666090"/>
          </a:xfrm>
        </p:spPr>
      </p:pic>
      <p:pic>
        <p:nvPicPr>
          <p:cNvPr id="5" name="Picture 4" descr="7.RO.Logo.Transparen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5888"/>
            <a:ext cx="23987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28702" y="6089073"/>
            <a:ext cx="7335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664"/>
              </a:buClr>
              <a:buFont typeface="Arial" pitchFamily="34" charset="0"/>
              <a:buChar char="•"/>
            </a:pPr>
            <a:r>
              <a:rPr lang="en-GB" dirty="0" smtClean="0"/>
              <a:t>  Ethically approved cohort studies provide ResearchOne with Pseudo-IDs</a:t>
            </a:r>
          </a:p>
          <a:p>
            <a:pPr>
              <a:buClr>
                <a:srgbClr val="002664"/>
              </a:buClr>
              <a:buFont typeface="Arial" pitchFamily="34" charset="0"/>
              <a:buChar char="•"/>
            </a:pPr>
            <a:r>
              <a:rPr lang="en-GB" dirty="0" smtClean="0"/>
              <a:t>  </a:t>
            </a:r>
            <a:r>
              <a:rPr lang="en-GB" dirty="0" err="1" smtClean="0"/>
              <a:t>Pseudonymised</a:t>
            </a:r>
            <a:r>
              <a:rPr lang="en-GB" dirty="0" smtClean="0"/>
              <a:t> information is returned for that cohort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4874348" y="5019819"/>
            <a:ext cx="3922712" cy="1323975"/>
          </a:xfrm>
          <a:prstGeom prst="rect">
            <a:avLst/>
          </a:prstGeom>
          <a:solidFill>
            <a:srgbClr val="00598B">
              <a:alpha val="8705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dirty="0">
                <a:latin typeface="Calibri" pitchFamily="34" charset="0"/>
              </a:rPr>
              <a:t>John Wright, Born in Bradford </a:t>
            </a:r>
          </a:p>
          <a:p>
            <a:r>
              <a:rPr lang="en-GB" sz="1600" dirty="0">
                <a:latin typeface="Calibri" pitchFamily="34" charset="0"/>
              </a:rPr>
              <a:t>“ResearchOne has the potential to transform medical research by providing low cost methods to monitor the impact of exposures such as air pollution and diet on later health”</a:t>
            </a:r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1598468" y="405822"/>
            <a:ext cx="7354888" cy="865188"/>
          </a:xfrm>
        </p:spPr>
        <p:txBody>
          <a:bodyPr/>
          <a:lstStyle/>
          <a:p>
            <a:pPr eaLnBrk="1" hangingPunct="1"/>
            <a:r>
              <a:rPr lang="en-GB" sz="3600" dirty="0" smtClean="0"/>
              <a:t>Some Recent Work</a:t>
            </a:r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>
          <a:xfrm>
            <a:off x="179388" y="2036618"/>
            <a:ext cx="5699125" cy="4593793"/>
          </a:xfrm>
        </p:spPr>
        <p:txBody>
          <a:bodyPr/>
          <a:lstStyle/>
          <a:p>
            <a:pPr eaLnBrk="1" hangingPunct="1"/>
            <a:r>
              <a:rPr lang="en-GB" sz="2400" dirty="0" smtClean="0"/>
              <a:t>Born in Bradford </a:t>
            </a:r>
          </a:p>
          <a:p>
            <a:pPr lvl="1" eaLnBrk="1" hangingPunct="1"/>
            <a:r>
              <a:rPr lang="en-GB" sz="2000" dirty="0" smtClean="0"/>
              <a:t>13,000 families: how genetic, environmental and social factors impact health.  The project uses </a:t>
            </a:r>
            <a:r>
              <a:rPr lang="en-GB" sz="2000" b="1" dirty="0" smtClean="0"/>
              <a:t>Child Health and General Practice </a:t>
            </a:r>
            <a:r>
              <a:rPr lang="en-GB" sz="2000" dirty="0" smtClean="0"/>
              <a:t>data</a:t>
            </a:r>
          </a:p>
          <a:p>
            <a:pPr eaLnBrk="1" hangingPunct="1"/>
            <a:r>
              <a:rPr lang="en-GB" sz="2400" dirty="0" smtClean="0"/>
              <a:t>Improving Prevention of Cardiovascular Events in Primary Care</a:t>
            </a:r>
          </a:p>
          <a:p>
            <a:pPr eaLnBrk="1" hangingPunct="1"/>
            <a:r>
              <a:rPr lang="en-GB" sz="2400" dirty="0" smtClean="0"/>
              <a:t>Cardiovascular risk in mental health care</a:t>
            </a:r>
          </a:p>
        </p:txBody>
      </p:sp>
      <p:pic>
        <p:nvPicPr>
          <p:cNvPr id="17413" name="Picture 2" descr="C:\Users\samantha.crossfield\AppData\Local\Microsoft\Windows\Temporary Internet Files\Content.Outlook\1PE1IXVM\Twins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4304" y="1476231"/>
            <a:ext cx="290353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 descr="7.RO.Logo.Transparen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5888"/>
            <a:ext cx="23987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30057" y="5016356"/>
            <a:ext cx="3922712" cy="1323439"/>
          </a:xfrm>
          <a:prstGeom prst="rect">
            <a:avLst/>
          </a:prstGeom>
          <a:solidFill>
            <a:srgbClr val="00598B">
              <a:alpha val="8705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dirty="0" smtClean="0">
                <a:latin typeface="Calibri" pitchFamily="34" charset="0"/>
              </a:rPr>
              <a:t>Steve </a:t>
            </a:r>
            <a:r>
              <a:rPr lang="en-GB" sz="1600" dirty="0" err="1" smtClean="0">
                <a:latin typeface="Calibri" pitchFamily="34" charset="0"/>
              </a:rPr>
              <a:t>Magare</a:t>
            </a:r>
            <a:r>
              <a:rPr lang="en-GB" sz="1600" dirty="0" smtClean="0">
                <a:latin typeface="Calibri" pitchFamily="34" charset="0"/>
              </a:rPr>
              <a:t>, IMPROVE-PC</a:t>
            </a:r>
            <a:endParaRPr lang="en-GB" sz="1600" dirty="0">
              <a:latin typeface="Calibri" pitchFamily="34" charset="0"/>
            </a:endParaRPr>
          </a:p>
          <a:p>
            <a:r>
              <a:rPr lang="en-GB" sz="1600" dirty="0" smtClean="0">
                <a:latin typeface="Calibri" pitchFamily="34" charset="0"/>
              </a:rPr>
              <a:t>“</a:t>
            </a:r>
            <a:r>
              <a:rPr lang="en-GB" sz="1600" dirty="0" smtClean="0"/>
              <a:t>ResearchOne will allow research projects such as this to realise the full potential of using linked data to improve healthcare in an </a:t>
            </a:r>
            <a:r>
              <a:rPr lang="en-GB" sz="1600" b="1" dirty="0" smtClean="0"/>
              <a:t>efficient and cost effective </a:t>
            </a:r>
            <a:r>
              <a:rPr lang="en-GB" sz="1600" dirty="0" smtClean="0"/>
              <a:t>manner.”</a:t>
            </a:r>
            <a:endParaRPr lang="en-GB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654175" y="312449"/>
            <a:ext cx="7489825" cy="1143000"/>
          </a:xfrm>
        </p:spPr>
        <p:txBody>
          <a:bodyPr/>
          <a:lstStyle/>
          <a:p>
            <a:r>
              <a:rPr lang="en-GB" dirty="0" smtClean="0"/>
              <a:t>Some Current Work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95288" y="1628775"/>
            <a:ext cx="7643812" cy="4525963"/>
          </a:xfrm>
        </p:spPr>
        <p:txBody>
          <a:bodyPr/>
          <a:lstStyle/>
          <a:p>
            <a:r>
              <a:rPr lang="en-GB" sz="2600" dirty="0" smtClean="0"/>
              <a:t>Development of a frailty index based on routinely collected primary care data</a:t>
            </a:r>
          </a:p>
          <a:p>
            <a:r>
              <a:rPr lang="en-GB" sz="2600" dirty="0" smtClean="0"/>
              <a:t>Identifying prognostic markers in patients with chronic heart failure</a:t>
            </a:r>
          </a:p>
          <a:p>
            <a:r>
              <a:rPr lang="en-GB" sz="2600" dirty="0" smtClean="0"/>
              <a:t>RCGP swab virology and primary care surveillance</a:t>
            </a:r>
          </a:p>
          <a:p>
            <a:r>
              <a:rPr lang="en-GB" sz="2600" dirty="0" smtClean="0"/>
              <a:t>Diagnostic efficacy of the 2010 NICE Guidelines on chronic heart failure</a:t>
            </a:r>
            <a:br>
              <a:rPr lang="en-GB" sz="2600" dirty="0" smtClean="0"/>
            </a:br>
            <a:endParaRPr lang="en-GB" sz="2600" dirty="0" smtClean="0"/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4500563" y="2133600"/>
            <a:ext cx="4464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chemeClr val="accent1"/>
                </a:solidFill>
              </a:rPr>
              <a:t>Bradford Teaching Hospitals Foundation Trust</a:t>
            </a:r>
          </a:p>
        </p:txBody>
      </p: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4498975" y="3019425"/>
            <a:ext cx="46450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chemeClr val="accent1"/>
                </a:solidFill>
              </a:rPr>
              <a:t>Faculty of Medicine &amp; Health, University of Leeds</a:t>
            </a:r>
          </a:p>
        </p:txBody>
      </p:sp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7481453" y="3642591"/>
            <a:ext cx="100979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accent1"/>
                </a:solidFill>
              </a:rPr>
              <a:t>RCGP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18439" name="TextBox 10"/>
          <p:cNvSpPr txBox="1">
            <a:spLocks noChangeArrowheads="1"/>
          </p:cNvSpPr>
          <p:nvPr/>
        </p:nvSpPr>
        <p:spPr bwMode="auto">
          <a:xfrm>
            <a:off x="4448609" y="4330845"/>
            <a:ext cx="381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University of Leeds, </a:t>
            </a:r>
            <a:r>
              <a:rPr lang="en-GB" sz="1600" dirty="0" smtClean="0">
                <a:solidFill>
                  <a:schemeClr val="accent1"/>
                </a:solidFill>
              </a:rPr>
              <a:t>ResearchOne</a:t>
            </a:r>
            <a:endParaRPr lang="en-GB" sz="1600" dirty="0">
              <a:solidFill>
                <a:schemeClr val="accent1"/>
              </a:solidFill>
            </a:endParaRPr>
          </a:p>
        </p:txBody>
      </p:sp>
      <p:pic>
        <p:nvPicPr>
          <p:cNvPr id="18440" name="Picture 8" descr="7.RO.Logo.Transparen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5888"/>
            <a:ext cx="23987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b="1" dirty="0" smtClean="0"/>
              <a:t>Questions?</a:t>
            </a:r>
          </a:p>
        </p:txBody>
      </p:sp>
      <p:pic>
        <p:nvPicPr>
          <p:cNvPr id="5" name="Picture 4" descr="7.RO.Logo.Transparen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2" y="115888"/>
            <a:ext cx="3156875" cy="180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36718" y="3927764"/>
            <a:ext cx="3595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Email: info@researchone.org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310</Words>
  <Application>Microsoft Office PowerPoint</Application>
  <PresentationFormat>On-screen Show (4:3)</PresentationFormat>
  <Paragraphs>70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Pseudonymisation in ResearchOne Projects</vt:lpstr>
      <vt:lpstr>Overview</vt:lpstr>
      <vt:lpstr>Ethics, Confidentiality, Security</vt:lpstr>
      <vt:lpstr>Slide 4</vt:lpstr>
      <vt:lpstr>ResearchOne Pseudonymisation</vt:lpstr>
      <vt:lpstr>Cohort Pseudonymisation</vt:lpstr>
      <vt:lpstr>Some Recent Work</vt:lpstr>
      <vt:lpstr>Some Current Work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ResearchOne</dc:title>
  <dc:creator>Samantha Crossfield</dc:creator>
  <cp:lastModifiedBy>Samantha Crossfield</cp:lastModifiedBy>
  <cp:revision>9</cp:revision>
  <dcterms:created xsi:type="dcterms:W3CDTF">2013-04-22T15:41:13Z</dcterms:created>
  <dcterms:modified xsi:type="dcterms:W3CDTF">2013-04-25T07:37:25Z</dcterms:modified>
</cp:coreProperties>
</file>